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The Seasons" charset="1" panose="00000000000000000000"/>
      <p:regular r:id="rId23"/>
    </p:embeddedFont>
    <p:embeddedFont>
      <p:font typeface="The Seasons Bold" charset="1" panose="00000000000000000000"/>
      <p:regular r:id="rId24"/>
    </p:embeddedFont>
    <p:embeddedFont>
      <p:font typeface="Open Sans Bold" charset="1" panose="020B0806030504020204"/>
      <p:regular r:id="rId25"/>
    </p:embeddedFont>
    <p:embeddedFont>
      <p:font typeface="Open Sans" charset="1" panose="020B0606030504020204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8.jpeg" Type="http://schemas.openxmlformats.org/officeDocument/2006/relationships/image"/><Relationship Id="rId4" Target="../media/image9.jpeg" Type="http://schemas.openxmlformats.org/officeDocument/2006/relationships/image"/><Relationship Id="rId5" Target="../media/image10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93" r="0" b="-79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3321050"/>
            <a:ext cx="18288000" cy="3635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99"/>
              </a:lnSpc>
            </a:pPr>
            <a:r>
              <a:rPr lang="en-US" sz="12999">
                <a:solidFill>
                  <a:srgbClr val="1B3E58"/>
                </a:solidFill>
                <a:latin typeface="The Seasons"/>
                <a:ea typeface="The Seasons"/>
                <a:cs typeface="The Seasons"/>
                <a:sym typeface="The Seasons"/>
              </a:rPr>
              <a:t>ÉTICA E SEGURANÇA NA INTERNET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67393" y="9739445"/>
            <a:ext cx="5220607" cy="547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  <a:spcBef>
                <a:spcPct val="0"/>
              </a:spcBef>
            </a:pPr>
            <a:r>
              <a:rPr lang="en-US" b="true" sz="3557">
                <a:solidFill>
                  <a:srgbClr val="1B3E58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POR LETÍCIA BERTOLDI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9739445"/>
            <a:ext cx="10634467" cy="547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57"/>
              </a:lnSpc>
              <a:spcBef>
                <a:spcPct val="0"/>
              </a:spcBef>
            </a:pPr>
            <a:r>
              <a:rPr lang="en-US" b="true" sz="3557">
                <a:solidFill>
                  <a:srgbClr val="1B3E58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HTTPS://WWW.LINKEDIN.COM/IN/LELEBERTOLDI/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68580" y="7727765"/>
            <a:ext cx="2194560" cy="219456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3663632" y="7023550"/>
            <a:ext cx="1096073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Palestra para pais e responsáveis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42440" y="1785070"/>
            <a:ext cx="6716860" cy="6716860"/>
          </a:xfrm>
          <a:custGeom>
            <a:avLst/>
            <a:gdLst/>
            <a:ahLst/>
            <a:cxnLst/>
            <a:rect r="r" b="b" t="t" l="l"/>
            <a:pathLst>
              <a:path h="6716860" w="6716860">
                <a:moveTo>
                  <a:pt x="0" y="0"/>
                </a:moveTo>
                <a:lnTo>
                  <a:pt x="6716860" y="0"/>
                </a:lnTo>
                <a:lnTo>
                  <a:pt x="6716860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556454" y="9334094"/>
            <a:ext cx="4937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9158" y="1880552"/>
            <a:ext cx="9534646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b="true" sz="5199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Hoje em dia é muito fácil gerar imagens, vídeos, áudios usando inteligência artificial, até mesmo colocar filtro na câmera para se passar por outra pessoa em uma chamada de vídeo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28479" y="2958732"/>
            <a:ext cx="3281025" cy="6299568"/>
          </a:xfrm>
          <a:custGeom>
            <a:avLst/>
            <a:gdLst/>
            <a:ahLst/>
            <a:cxnLst/>
            <a:rect r="r" b="b" t="t" l="l"/>
            <a:pathLst>
              <a:path h="6299568" w="3281025">
                <a:moveTo>
                  <a:pt x="0" y="0"/>
                </a:moveTo>
                <a:lnTo>
                  <a:pt x="3281025" y="0"/>
                </a:lnTo>
                <a:lnTo>
                  <a:pt x="3281025" y="6299568"/>
                </a:lnTo>
                <a:lnTo>
                  <a:pt x="0" y="6299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40610" y="4047006"/>
            <a:ext cx="7621344" cy="5867478"/>
          </a:xfrm>
          <a:custGeom>
            <a:avLst/>
            <a:gdLst/>
            <a:ahLst/>
            <a:cxnLst/>
            <a:rect r="r" b="b" t="t" l="l"/>
            <a:pathLst>
              <a:path h="5867478" w="7621344">
                <a:moveTo>
                  <a:pt x="0" y="0"/>
                </a:moveTo>
                <a:lnTo>
                  <a:pt x="7621344" y="0"/>
                </a:lnTo>
                <a:lnTo>
                  <a:pt x="7621344" y="5867478"/>
                </a:lnTo>
                <a:lnTo>
                  <a:pt x="0" y="58674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674118" y="2211959"/>
            <a:ext cx="7000445" cy="4529700"/>
          </a:xfrm>
          <a:custGeom>
            <a:avLst/>
            <a:gdLst/>
            <a:ahLst/>
            <a:cxnLst/>
            <a:rect r="r" b="b" t="t" l="l"/>
            <a:pathLst>
              <a:path h="4529700" w="7000445">
                <a:moveTo>
                  <a:pt x="0" y="0"/>
                </a:moveTo>
                <a:lnTo>
                  <a:pt x="7000446" y="0"/>
                </a:lnTo>
                <a:lnTo>
                  <a:pt x="7000446" y="4529700"/>
                </a:lnTo>
                <a:lnTo>
                  <a:pt x="0" y="45297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556454" y="9334094"/>
            <a:ext cx="4937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374866"/>
            <a:ext cx="18288000" cy="1134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345"/>
              </a:lnSpc>
              <a:spcBef>
                <a:spcPct val="0"/>
              </a:spcBef>
            </a:pPr>
            <a:r>
              <a:rPr lang="en-US" b="true" sz="6675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Seu filho saberia reconhecer um golpe?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56454" y="9334094"/>
            <a:ext cx="4937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34193" y="355816"/>
            <a:ext cx="13419613" cy="1202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Como proteger nossos filhos?”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9638" y="2492199"/>
            <a:ext cx="17148725" cy="6546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6"/>
              </a:lnSpc>
            </a:pPr>
            <a:r>
              <a:rPr lang="en-US" sz="4111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✔ Monitorar o tempo e o co</a:t>
            </a:r>
            <a:r>
              <a:rPr lang="en-US" b="true" sz="4111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nteúdo que seus filhos acessam.</a:t>
            </a:r>
          </a:p>
          <a:p>
            <a:pPr algn="ctr">
              <a:lnSpc>
                <a:spcPts val="5756"/>
              </a:lnSpc>
            </a:pPr>
          </a:p>
          <a:p>
            <a:pPr algn="ctr">
              <a:lnSpc>
                <a:spcPts val="5756"/>
              </a:lnSpc>
            </a:pPr>
            <a:r>
              <a:rPr lang="en-US" b="true" sz="4111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✔ Ensinar a não compartilhar informações pessoais.</a:t>
            </a:r>
          </a:p>
          <a:p>
            <a:pPr algn="ctr">
              <a:lnSpc>
                <a:spcPts val="5756"/>
              </a:lnSpc>
            </a:pPr>
          </a:p>
          <a:p>
            <a:pPr algn="ctr">
              <a:lnSpc>
                <a:spcPts val="5756"/>
              </a:lnSpc>
            </a:pPr>
            <a:r>
              <a:rPr lang="en-US" b="true" sz="4111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✔ Ter um diálogo aberto para que a criança se sinta segura em pedir ajuda.</a:t>
            </a:r>
          </a:p>
          <a:p>
            <a:pPr algn="ctr">
              <a:lnSpc>
                <a:spcPts val="5756"/>
              </a:lnSpc>
            </a:pPr>
          </a:p>
          <a:p>
            <a:pPr algn="ctr">
              <a:lnSpc>
                <a:spcPts val="5756"/>
              </a:lnSpc>
            </a:pPr>
            <a:r>
              <a:rPr lang="en-US" b="true" sz="4111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✔ Configurar o controle parental nos dispositivos.</a:t>
            </a:r>
          </a:p>
          <a:p>
            <a:pPr algn="ctr">
              <a:lnSpc>
                <a:spcPts val="5756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56454" y="9334094"/>
            <a:ext cx="4937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13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63608" y="570242"/>
            <a:ext cx="15160784" cy="1202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Quanto tempo de tela é saudável?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85782" y="3567201"/>
            <a:ext cx="14316437" cy="365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Cria</a:t>
            </a:r>
            <a:r>
              <a:rPr lang="en-US" b="true" sz="519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nças de 6 a 10 anos devem ter no máximo 2 horas de tela por dia, equilibrando com atividades físicas, estudo, lazer e interações sociais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56454" y="9334094"/>
            <a:ext cx="4937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14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418324"/>
            <a:ext cx="18288000" cy="244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 que acontece com o cérebro das crianças com o excesso de tela?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6399" y="3483839"/>
            <a:ext cx="16595202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 sistema de recompe</a:t>
            </a:r>
            <a:r>
              <a:rPr lang="en-US" b="true" sz="519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nsa do cérebro libera dopamina quando usamos telas. Mas, se essa liberação for constante e rápida, o cérebro pode se tornar resistente a essa sensação, tornando outras atividades menos interessantes e levando a sintomas como ansiedade, irritabilidade, falta de concentração e até depressão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56454" y="9334094"/>
            <a:ext cx="4937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15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86907" y="548540"/>
            <a:ext cx="15714186" cy="1202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Problemas na saúde mental e física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56717" y="2560309"/>
            <a:ext cx="15574566" cy="6514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8"/>
              </a:lnSpc>
            </a:pPr>
            <a:r>
              <a:rPr lang="en-US" sz="4084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✔ Risco de a</a:t>
            </a:r>
            <a:r>
              <a:rPr lang="en-US" b="true" sz="4084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nsiedade e vício em tecnologia</a:t>
            </a:r>
          </a:p>
          <a:p>
            <a:pPr algn="ctr">
              <a:lnSpc>
                <a:spcPts val="5718"/>
              </a:lnSpc>
            </a:pPr>
            <a:r>
              <a:rPr lang="en-US" b="true" sz="4084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✔ Prejuízo no sono por causa da luz azul das telas (desligue as telas pelo menos 1 hora antes de dormir)</a:t>
            </a:r>
          </a:p>
          <a:p>
            <a:pPr algn="ctr">
              <a:lnSpc>
                <a:spcPts val="5718"/>
              </a:lnSpc>
            </a:pPr>
            <a:r>
              <a:rPr lang="en-US" b="true" sz="4084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✔ Problemas de visão e postura devido ao uso prolongado</a:t>
            </a:r>
          </a:p>
          <a:p>
            <a:pPr algn="ctr">
              <a:lnSpc>
                <a:spcPts val="5718"/>
              </a:lnSpc>
            </a:pPr>
            <a:r>
              <a:rPr lang="en-US" b="true" sz="4084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✔Prejuízo ao Desenvolvimento Cognitivo e Aprendizado (memória, atenção, linguagem, raciocínio e resolução de problemas)</a:t>
            </a:r>
          </a:p>
          <a:p>
            <a:pPr algn="ctr">
              <a:lnSpc>
                <a:spcPts val="5718"/>
              </a:lnSpc>
            </a:pPr>
            <a:r>
              <a:rPr lang="en-US" b="true" sz="4084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✔Redução da Socialização e do Desenvolvimento Emocional</a:t>
            </a:r>
          </a:p>
          <a:p>
            <a:pPr algn="ctr">
              <a:lnSpc>
                <a:spcPts val="5718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56454" y="9334094"/>
            <a:ext cx="4937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16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483432"/>
            <a:ext cx="18288000" cy="244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Como ajudar seu filho a equilibrar o uso da internet?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02152" y="4652327"/>
            <a:ext cx="15683696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Defi</a:t>
            </a:r>
            <a:r>
              <a:rPr lang="en-US" b="true" sz="519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nir horários para o uso de telas, incentivar brincadeiras ao ar livre, leitura e tempo de qualidade em família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556454" y="9334094"/>
            <a:ext cx="49371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440027"/>
            <a:ext cx="18288000" cy="244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Lembrem-se: vocês são o principal exemplo para seus filhos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76614" y="3936144"/>
            <a:ext cx="16334772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 comportame</a:t>
            </a:r>
            <a:r>
              <a:rPr lang="en-US" b="true" sz="519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nto online das crianças reflete o que elas veem em casa. Se os pais usam o celular o tempo todo ou compartilham informações sem cuidado, as crianças vão imitar. A melhor forma de protegê-las é sendo um exemplo positivo.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785570" y="2940767"/>
            <a:ext cx="6716860" cy="6716860"/>
          </a:xfrm>
          <a:custGeom>
            <a:avLst/>
            <a:gdLst/>
            <a:ahLst/>
            <a:cxnLst/>
            <a:rect r="r" b="b" t="t" l="l"/>
            <a:pathLst>
              <a:path h="6716860" w="6716860">
                <a:moveTo>
                  <a:pt x="0" y="0"/>
                </a:moveTo>
                <a:lnTo>
                  <a:pt x="6716860" y="0"/>
                </a:lnTo>
                <a:lnTo>
                  <a:pt x="6716860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857250"/>
            <a:ext cx="1828800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</a:t>
            </a:r>
            <a:r>
              <a:rPr lang="en-US" b="true" sz="9200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eu filho sabe o que é ética?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79882" y="9334094"/>
            <a:ext cx="24685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99813" y="1880552"/>
            <a:ext cx="15488373" cy="6430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b="true" sz="5199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Ética é um conjunto de regras invisíveis que nos ensinam a agir de forma justa e respeitosa com os outros. É saber o que é certo e errado, como ajudar quem precisa, ser honesto e tratar todos com respeito. Na internet, isso significa cuidar das palavras e atitudes, sendo sempre gentil e responsável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679882" y="9334094"/>
            <a:ext cx="24685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679882" y="9334094"/>
            <a:ext cx="24685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703110"/>
            <a:ext cx="18288000" cy="1433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43"/>
              </a:lnSpc>
              <a:spcBef>
                <a:spcPct val="0"/>
              </a:spcBef>
            </a:pPr>
            <a:r>
              <a:rPr lang="en-US" b="true" sz="8387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ética na internet para crianças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92142" y="3632308"/>
            <a:ext cx="16703715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As crianças ainda estão apre</a:t>
            </a:r>
            <a:r>
              <a:rPr lang="en-US" b="true" sz="519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ndendo sobre certo e errado. Elas podem não entender que xingar em um jogo ou espalhar uma notícia falsa tem consequências. Nosso papel como pais é orientá-las desde cedo sobre isso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679882" y="9334094"/>
            <a:ext cx="24685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635350"/>
            <a:ext cx="18288000" cy="1207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Regras de ética na internet para crianças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44443" y="2409636"/>
            <a:ext cx="17399113" cy="7247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25"/>
              </a:lnSpc>
            </a:pPr>
            <a:r>
              <a:rPr lang="en-US" sz="408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➡ Não xingar ou ofender ninguém – </a:t>
            </a:r>
            <a:r>
              <a:rPr lang="en-US" sz="408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408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nsinar que palavras machucam, mesmo online</a:t>
            </a:r>
          </a:p>
          <a:p>
            <a:pPr algn="ctr">
              <a:lnSpc>
                <a:spcPts val="5725"/>
              </a:lnSpc>
            </a:pPr>
          </a:p>
          <a:p>
            <a:pPr algn="ctr">
              <a:lnSpc>
                <a:spcPts val="5725"/>
              </a:lnSpc>
            </a:pPr>
            <a:r>
              <a:rPr lang="en-US" b="true" sz="408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➡ Não espalhar mentiras ou boatos – </a:t>
            </a:r>
            <a:r>
              <a:rPr lang="en-US" sz="408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Explicar o impacto das fake news</a:t>
            </a:r>
          </a:p>
          <a:p>
            <a:pPr algn="ctr">
              <a:lnSpc>
                <a:spcPts val="5725"/>
              </a:lnSpc>
            </a:pPr>
          </a:p>
          <a:p>
            <a:pPr algn="ctr">
              <a:lnSpc>
                <a:spcPts val="5725"/>
              </a:lnSpc>
            </a:pPr>
            <a:r>
              <a:rPr lang="en-US" b="true" sz="408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➡ Respeitar a privacidade dos outros – </a:t>
            </a:r>
            <a:r>
              <a:rPr lang="en-US" sz="408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Mostrar que fotos e informações pessoais devem ser protegidas</a:t>
            </a:r>
          </a:p>
          <a:p>
            <a:pPr algn="ctr">
              <a:lnSpc>
                <a:spcPts val="5725"/>
              </a:lnSpc>
            </a:pPr>
          </a:p>
          <a:p>
            <a:pPr algn="ctr">
              <a:lnSpc>
                <a:spcPts val="5725"/>
              </a:lnSpc>
            </a:pPr>
            <a:r>
              <a:rPr lang="en-US" b="true" sz="408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➡ Ser gentil e educado – </a:t>
            </a:r>
            <a:r>
              <a:rPr lang="en-US" sz="408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Incentivar um ambiente digital saudável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679882" y="9334094"/>
            <a:ext cx="24685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97148"/>
            <a:ext cx="18288000" cy="244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internet é um lugar seguro para crianças?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095" y="3395056"/>
            <a:ext cx="14945810" cy="550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inter</a:t>
            </a:r>
            <a:r>
              <a:rPr lang="en-US" b="true" sz="519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net tem muitos benefícios, mas também traz riscos que as crianças nem sempre percebem. Perguntem a si mesmos: “Eu deixaria meu filho sozinho em um lugar desconhecido conversando com estranhos?” Na internet, muitas vezes, isso acontece.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679882" y="9334094"/>
            <a:ext cx="24685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461730"/>
            <a:ext cx="18288000" cy="3679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Assim como no mundo real, a internet tem perigos e precisamos proteger nossos filhos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66418" y="5281701"/>
            <a:ext cx="14555164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</a:t>
            </a:r>
            <a:r>
              <a:rPr lang="en-US" b="true" sz="519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nsinar uma criança a se proteger na internet é tão importante quanto ensiná-la a atravessar a rua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22741" y="2940767"/>
            <a:ext cx="6716860" cy="6716860"/>
          </a:xfrm>
          <a:custGeom>
            <a:avLst/>
            <a:gdLst/>
            <a:ahLst/>
            <a:cxnLst/>
            <a:rect r="r" b="b" t="t" l="l"/>
            <a:pathLst>
              <a:path h="6716860" w="6716860">
                <a:moveTo>
                  <a:pt x="0" y="0"/>
                </a:moveTo>
                <a:lnTo>
                  <a:pt x="6716859" y="0"/>
                </a:lnTo>
                <a:lnTo>
                  <a:pt x="6716859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679882" y="9334094"/>
            <a:ext cx="24685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57894"/>
            <a:ext cx="18288000" cy="244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Você sabe com quem seu filho conversa online?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10833" y="4884099"/>
            <a:ext cx="7653759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</a:t>
            </a:r>
            <a:r>
              <a:rPr lang="en-US" b="true" sz="519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I, tudo bem? Eu tenho 11 anos e você? Vamos ser amigos?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7" t="-73297" r="0" b="-9409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27944" y="3785622"/>
            <a:ext cx="5251939" cy="5251939"/>
          </a:xfrm>
          <a:custGeom>
            <a:avLst/>
            <a:gdLst/>
            <a:ahLst/>
            <a:cxnLst/>
            <a:rect r="r" b="b" t="t" l="l"/>
            <a:pathLst>
              <a:path h="5251939" w="5251939">
                <a:moveTo>
                  <a:pt x="0" y="0"/>
                </a:moveTo>
                <a:lnTo>
                  <a:pt x="5251938" y="0"/>
                </a:lnTo>
                <a:lnTo>
                  <a:pt x="5251938" y="5251938"/>
                </a:lnTo>
                <a:lnTo>
                  <a:pt x="0" y="525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679882" y="9334094"/>
            <a:ext cx="24685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B3E58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396622"/>
            <a:ext cx="18288000" cy="244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823"/>
              </a:lnSpc>
              <a:spcBef>
                <a:spcPct val="0"/>
              </a:spcBef>
            </a:pPr>
            <a:r>
              <a:rPr lang="en-US" b="true" sz="7016" strike="noStrike" u="non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Na internet, qualquer um pode fingir ser outra pessoa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12348" y="3610606"/>
            <a:ext cx="11712133" cy="550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Muitas cria</a:t>
            </a:r>
            <a:r>
              <a:rPr lang="en-US" b="true" sz="5199">
                <a:solidFill>
                  <a:srgbClr val="1B3E58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nças fazem amizades em jogos e redes sociais, mas nem sempre sabem com quem estão falando. Algumas pessoas mal-intencionadas criam perfis falsos para enganar crianças.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DAGj450KmNs</dc:identifier>
  <dcterms:modified xsi:type="dcterms:W3CDTF">2011-08-01T06:04:30Z</dcterms:modified>
  <cp:revision>1</cp:revision>
  <dc:title>Palestra para pais e responsáveis</dc:title>
</cp:coreProperties>
</file>

<file path=docProps/thumbnail.jpeg>
</file>